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38" r:id="rId2"/>
    <p:sldId id="349" r:id="rId3"/>
    <p:sldId id="365" r:id="rId4"/>
    <p:sldId id="351" r:id="rId5"/>
    <p:sldId id="368" r:id="rId6"/>
    <p:sldId id="383" r:id="rId7"/>
    <p:sldId id="366" r:id="rId8"/>
    <p:sldId id="372" r:id="rId9"/>
    <p:sldId id="391" r:id="rId10"/>
    <p:sldId id="392" r:id="rId11"/>
    <p:sldId id="399" r:id="rId12"/>
    <p:sldId id="352" r:id="rId13"/>
    <p:sldId id="393" r:id="rId14"/>
    <p:sldId id="394" r:id="rId15"/>
    <p:sldId id="395" r:id="rId16"/>
    <p:sldId id="396" r:id="rId17"/>
    <p:sldId id="398" r:id="rId18"/>
    <p:sldId id="397" r:id="rId19"/>
    <p:sldId id="400" r:id="rId20"/>
    <p:sldId id="401" r:id="rId21"/>
    <p:sldId id="402" r:id="rId22"/>
    <p:sldId id="403" r:id="rId23"/>
    <p:sldId id="404" r:id="rId24"/>
    <p:sldId id="405" r:id="rId25"/>
    <p:sldId id="378" r:id="rId26"/>
    <p:sldId id="406" r:id="rId27"/>
    <p:sldId id="407" r:id="rId28"/>
    <p:sldId id="381" r:id="rId29"/>
    <p:sldId id="3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Dau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46" autoAdjust="0"/>
  </p:normalViewPr>
  <p:slideViewPr>
    <p:cSldViewPr snapToGrid="0" snapToObjects="1">
      <p:cViewPr varScale="1">
        <p:scale>
          <a:sx n="88" d="100"/>
          <a:sy n="88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16740-8194-FE46-8DE2-063E1D93CB5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CAD82-890D-E448-8E28-381549A5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5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DDDA-0BA5-5642-901B-FFD4F05ED3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7E484-251E-EF4F-968E-0CA6B42552EE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4A01-5C9A-5B49-BA85-52E6C4A95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Ecosystems: Lesson 4, Activity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Carbon Pools and Fluxes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3704324" y="3265420"/>
            <a:ext cx="5143343" cy="25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1: Fluxes are balanced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6" y="1924957"/>
            <a:ext cx="3596846" cy="45681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End of year 1:</a:t>
            </a:r>
          </a:p>
          <a:p>
            <a:pPr>
              <a:buNone/>
            </a:pPr>
            <a:r>
              <a:rPr lang="en-US" sz="2800" dirty="0"/>
              <a:t>Inorganic pool</a:t>
            </a:r>
          </a:p>
          <a:p>
            <a:pPr>
              <a:buNone/>
            </a:pPr>
            <a:r>
              <a:rPr lang="en-US" sz="2800" dirty="0"/>
              <a:t>800 – 200 + 200 = 800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Organic pool</a:t>
            </a:r>
          </a:p>
          <a:p>
            <a:pPr>
              <a:buNone/>
            </a:pPr>
            <a:r>
              <a:rPr lang="en-US" sz="2800" dirty="0"/>
              <a:t>400 – 200 + 200 = 400</a:t>
            </a:r>
          </a:p>
        </p:txBody>
      </p:sp>
      <p:sp>
        <p:nvSpPr>
          <p:cNvPr id="15" name="Freeform 14"/>
          <p:cNvSpPr/>
          <p:nvPr/>
        </p:nvSpPr>
        <p:spPr>
          <a:xfrm>
            <a:off x="4982206" y="291039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20544" y="568984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76292" y="2469445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1110" y="6066261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9320" y="4064000"/>
            <a:ext cx="148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800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8953" y="3732814"/>
            <a:ext cx="148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4</a:t>
            </a:r>
            <a:r>
              <a:rPr lang="en-US" sz="3600" dirty="0" smtClean="0">
                <a:solidFill>
                  <a:srgbClr val="0000FF"/>
                </a:solidFill>
              </a:rPr>
              <a:t>00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647" y="218477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483" y="6374285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2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3704324" y="3265420"/>
            <a:ext cx="5143343" cy="25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1: Fluxes are balanced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5" y="1924957"/>
            <a:ext cx="5541472" cy="45681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End of year </a:t>
            </a:r>
            <a:r>
              <a:rPr lang="en-US" sz="2800" dirty="0" smtClean="0"/>
              <a:t>2 (still the same!):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Inorganic pool</a:t>
            </a:r>
          </a:p>
          <a:p>
            <a:pPr>
              <a:buNone/>
            </a:pPr>
            <a:r>
              <a:rPr lang="en-US" sz="2800" dirty="0"/>
              <a:t>800 – 200 + 200 = 800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Organic pool</a:t>
            </a:r>
          </a:p>
          <a:p>
            <a:pPr>
              <a:buNone/>
            </a:pPr>
            <a:r>
              <a:rPr lang="en-US" sz="2800" dirty="0"/>
              <a:t>400 – 200 + 200 = 400</a:t>
            </a:r>
          </a:p>
        </p:txBody>
      </p:sp>
      <p:sp>
        <p:nvSpPr>
          <p:cNvPr id="15" name="Freeform 14"/>
          <p:cNvSpPr/>
          <p:nvPr/>
        </p:nvSpPr>
        <p:spPr>
          <a:xfrm>
            <a:off x="4982206" y="291039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20544" y="568984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76292" y="2469445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1110" y="6066261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9320" y="4064000"/>
            <a:ext cx="148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800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8953" y="3732814"/>
            <a:ext cx="148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4</a:t>
            </a:r>
            <a:r>
              <a:rPr lang="en-US" sz="3600" dirty="0" smtClean="0">
                <a:solidFill>
                  <a:srgbClr val="0000FF"/>
                </a:solidFill>
              </a:rPr>
              <a:t>00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647" y="218477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483" y="6374285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8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Round 1: Fluxes are balanced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012"/>
            <a:ext cx="8229600" cy="48074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In the first round, the flux of photosynthesis is equal to the flux of cellular respiration in the ecosystem.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is most of the carbon in this round: In the organic pool or the inorganic pool?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did the organic and inorganic pools change over 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 the end of the year, did the ecosystem get bigger (more plants and animals)?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2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5" y="872803"/>
            <a:ext cx="8773374" cy="14801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Some trees were planted in an abandoned cornfield!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So photosynthesis happens at a faster rate than respiration. The result is trees growing and getting bigger. Soon there will be a forest!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74332" y="2723445"/>
            <a:ext cx="5143343" cy="4023683"/>
            <a:chOff x="1538114" y="2210037"/>
            <a:chExt cx="5679562" cy="4537903"/>
          </a:xfrm>
        </p:grpSpPr>
        <p:pic>
          <p:nvPicPr>
            <p:cNvPr id="13" name="Picture 12" descr="Slide09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" t="16704" r="9721" b="14711"/>
            <a:stretch/>
          </p:blipFill>
          <p:spPr>
            <a:xfrm>
              <a:off x="1538114" y="3076222"/>
              <a:ext cx="5679562" cy="2906888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2949222" y="2707336"/>
              <a:ext cx="2991556" cy="495886"/>
            </a:xfrm>
            <a:custGeom>
              <a:avLst/>
              <a:gdLst>
                <a:gd name="connsiteX0" fmla="*/ 0 w 2991556"/>
                <a:gd name="connsiteY0" fmla="*/ 354775 h 495886"/>
                <a:gd name="connsiteX1" fmla="*/ 1622778 w 2991556"/>
                <a:gd name="connsiteY1" fmla="*/ 1997 h 495886"/>
                <a:gd name="connsiteX2" fmla="*/ 2991556 w 2991556"/>
                <a:gd name="connsiteY2" fmla="*/ 495886 h 49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6" h="495886">
                  <a:moveTo>
                    <a:pt x="0" y="354775"/>
                  </a:moveTo>
                  <a:cubicBezTo>
                    <a:pt x="562092" y="166626"/>
                    <a:pt x="1124185" y="-21522"/>
                    <a:pt x="1622778" y="1997"/>
                  </a:cubicBezTo>
                  <a:cubicBezTo>
                    <a:pt x="2121371" y="25515"/>
                    <a:pt x="2991556" y="495886"/>
                    <a:pt x="2991556" y="495886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91556" y="5842000"/>
              <a:ext cx="2991555" cy="452742"/>
            </a:xfrm>
            <a:custGeom>
              <a:avLst/>
              <a:gdLst>
                <a:gd name="connsiteX0" fmla="*/ 2991555 w 2991555"/>
                <a:gd name="connsiteY0" fmla="*/ 0 h 452742"/>
                <a:gd name="connsiteX1" fmla="*/ 1312333 w 2991555"/>
                <a:gd name="connsiteY1" fmla="*/ 451556 h 452742"/>
                <a:gd name="connsiteX2" fmla="*/ 0 w 2991555"/>
                <a:gd name="connsiteY2" fmla="*/ 141111 h 45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5" h="452742">
                  <a:moveTo>
                    <a:pt x="2991555" y="0"/>
                  </a:moveTo>
                  <a:cubicBezTo>
                    <a:pt x="2401240" y="214019"/>
                    <a:pt x="1810925" y="428038"/>
                    <a:pt x="1312333" y="451556"/>
                  </a:cubicBezTo>
                  <a:cubicBezTo>
                    <a:pt x="813740" y="475075"/>
                    <a:pt x="0" y="141111"/>
                    <a:pt x="0" y="141111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84393" y="221003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Photosynthesis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6777" y="6266520"/>
              <a:ext cx="3624012" cy="48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Cellular Respiration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507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2: Trees planted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5" y="1121675"/>
            <a:ext cx="8618152" cy="9103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Place 400 carbon atoms in the organic carbon pool.</a:t>
            </a:r>
          </a:p>
          <a:p>
            <a:pPr>
              <a:buNone/>
            </a:pPr>
            <a:r>
              <a:rPr lang="en-US" sz="2400" dirty="0" smtClean="0"/>
              <a:t>Place 800 carbon atoms in the atmosphere pool.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9514" y="2338145"/>
            <a:ext cx="3651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Every year </a:t>
            </a:r>
            <a:r>
              <a:rPr lang="en-US" sz="2400" dirty="0" smtClean="0"/>
              <a:t>300 </a:t>
            </a:r>
            <a:r>
              <a:rPr lang="en-US" sz="2400" dirty="0"/>
              <a:t>carbon atoms are photosynthesized.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Every </a:t>
            </a:r>
            <a:r>
              <a:rPr lang="en-US" sz="2400" dirty="0"/>
              <a:t>year </a:t>
            </a:r>
            <a:r>
              <a:rPr lang="en-US" sz="2400" dirty="0" smtClean="0"/>
              <a:t>200 </a:t>
            </a:r>
            <a:r>
              <a:rPr lang="en-US" sz="2400" dirty="0"/>
              <a:t>carbon atoms are respired. </a:t>
            </a:r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704324" y="2469445"/>
            <a:ext cx="5143343" cy="4023683"/>
            <a:chOff x="1538114" y="2210037"/>
            <a:chExt cx="5679562" cy="4537903"/>
          </a:xfrm>
        </p:grpSpPr>
        <p:pic>
          <p:nvPicPr>
            <p:cNvPr id="14" name="Picture 13" descr="Slide09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" t="16704" r="9721" b="14711"/>
            <a:stretch/>
          </p:blipFill>
          <p:spPr>
            <a:xfrm>
              <a:off x="1538114" y="3076222"/>
              <a:ext cx="5679562" cy="2906888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2949222" y="2707336"/>
              <a:ext cx="2991556" cy="495886"/>
            </a:xfrm>
            <a:custGeom>
              <a:avLst/>
              <a:gdLst>
                <a:gd name="connsiteX0" fmla="*/ 0 w 2991556"/>
                <a:gd name="connsiteY0" fmla="*/ 354775 h 495886"/>
                <a:gd name="connsiteX1" fmla="*/ 1622778 w 2991556"/>
                <a:gd name="connsiteY1" fmla="*/ 1997 h 495886"/>
                <a:gd name="connsiteX2" fmla="*/ 2991556 w 2991556"/>
                <a:gd name="connsiteY2" fmla="*/ 495886 h 49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6" h="495886">
                  <a:moveTo>
                    <a:pt x="0" y="354775"/>
                  </a:moveTo>
                  <a:cubicBezTo>
                    <a:pt x="562092" y="166626"/>
                    <a:pt x="1124185" y="-21522"/>
                    <a:pt x="1622778" y="1997"/>
                  </a:cubicBezTo>
                  <a:cubicBezTo>
                    <a:pt x="2121371" y="25515"/>
                    <a:pt x="2991556" y="495886"/>
                    <a:pt x="2991556" y="495886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91556" y="5842000"/>
              <a:ext cx="2991555" cy="452742"/>
            </a:xfrm>
            <a:custGeom>
              <a:avLst/>
              <a:gdLst>
                <a:gd name="connsiteX0" fmla="*/ 2991555 w 2991555"/>
                <a:gd name="connsiteY0" fmla="*/ 0 h 452742"/>
                <a:gd name="connsiteX1" fmla="*/ 1312333 w 2991555"/>
                <a:gd name="connsiteY1" fmla="*/ 451556 h 452742"/>
                <a:gd name="connsiteX2" fmla="*/ 0 w 2991555"/>
                <a:gd name="connsiteY2" fmla="*/ 141111 h 45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5" h="452742">
                  <a:moveTo>
                    <a:pt x="2991555" y="0"/>
                  </a:moveTo>
                  <a:cubicBezTo>
                    <a:pt x="2401240" y="214019"/>
                    <a:pt x="1810925" y="428038"/>
                    <a:pt x="1312333" y="451556"/>
                  </a:cubicBezTo>
                  <a:cubicBezTo>
                    <a:pt x="813740" y="475075"/>
                    <a:pt x="0" y="141111"/>
                    <a:pt x="0" y="141111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84393" y="221003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Photosynthesis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46777" y="6266520"/>
              <a:ext cx="3624012" cy="48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Cellular Respiration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898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3704324" y="3265420"/>
            <a:ext cx="5143343" cy="25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2: Trees planted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5" y="1121675"/>
            <a:ext cx="8618152" cy="9103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Predict how pool sizes will change after a few years</a:t>
            </a:r>
          </a:p>
        </p:txBody>
      </p:sp>
      <p:sp>
        <p:nvSpPr>
          <p:cNvPr id="15" name="Freeform 14"/>
          <p:cNvSpPr/>
          <p:nvPr/>
        </p:nvSpPr>
        <p:spPr>
          <a:xfrm>
            <a:off x="4982206" y="291039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20544" y="568984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76292" y="2469445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1110" y="6066261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9320" y="4064000"/>
            <a:ext cx="148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800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8953" y="3732814"/>
            <a:ext cx="148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4</a:t>
            </a:r>
            <a:r>
              <a:rPr lang="en-US" sz="3600" dirty="0" smtClean="0">
                <a:solidFill>
                  <a:srgbClr val="0000FF"/>
                </a:solidFill>
              </a:rPr>
              <a:t>00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647" y="218477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483" y="6374285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7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3704324" y="3265420"/>
            <a:ext cx="5143343" cy="25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2: Trees are planted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6" y="1924957"/>
            <a:ext cx="3596846" cy="45681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End of year 1:</a:t>
            </a:r>
          </a:p>
          <a:p>
            <a:pPr>
              <a:buNone/>
            </a:pPr>
            <a:r>
              <a:rPr lang="en-US" sz="2800" dirty="0"/>
              <a:t>Inorganic pool</a:t>
            </a:r>
          </a:p>
          <a:p>
            <a:pPr>
              <a:buNone/>
            </a:pPr>
            <a:r>
              <a:rPr lang="en-US" sz="2800" dirty="0"/>
              <a:t>800 – </a:t>
            </a:r>
            <a:r>
              <a:rPr lang="en-US" sz="2800" dirty="0" smtClean="0"/>
              <a:t>300 </a:t>
            </a:r>
            <a:r>
              <a:rPr lang="en-US" sz="2800" dirty="0"/>
              <a:t>+ 200 = </a:t>
            </a:r>
            <a:r>
              <a:rPr lang="en-US" sz="2800" dirty="0" smtClean="0"/>
              <a:t>700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Organic pool</a:t>
            </a:r>
          </a:p>
          <a:p>
            <a:pPr>
              <a:buNone/>
            </a:pPr>
            <a:r>
              <a:rPr lang="en-US" sz="2800" dirty="0"/>
              <a:t>400 – 200 + </a:t>
            </a:r>
            <a:r>
              <a:rPr lang="en-US" sz="2800" dirty="0" smtClean="0"/>
              <a:t>300 </a:t>
            </a:r>
            <a:r>
              <a:rPr lang="en-US" sz="2800" dirty="0"/>
              <a:t>= </a:t>
            </a:r>
            <a:r>
              <a:rPr lang="en-US" sz="2800" dirty="0" smtClean="0"/>
              <a:t>500</a:t>
            </a:r>
            <a:endParaRPr lang="en-US" sz="2800" dirty="0"/>
          </a:p>
        </p:txBody>
      </p:sp>
      <p:sp>
        <p:nvSpPr>
          <p:cNvPr id="15" name="Freeform 14"/>
          <p:cNvSpPr/>
          <p:nvPr/>
        </p:nvSpPr>
        <p:spPr>
          <a:xfrm>
            <a:off x="4982206" y="291039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20544" y="568984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76292" y="2469445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1110" y="6066261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9320" y="4064000"/>
            <a:ext cx="148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7</a:t>
            </a:r>
            <a:r>
              <a:rPr lang="en-US" sz="4400" dirty="0" smtClean="0">
                <a:solidFill>
                  <a:srgbClr val="0000FF"/>
                </a:solidFill>
              </a:rPr>
              <a:t>00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8953" y="3732814"/>
            <a:ext cx="148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500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647" y="218477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483" y="6374285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2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3704324" y="3265420"/>
            <a:ext cx="5143343" cy="25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2: Trees are planted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6" y="1924957"/>
            <a:ext cx="3596846" cy="45681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End of year </a:t>
            </a:r>
            <a:r>
              <a:rPr lang="en-US" sz="2800" dirty="0" smtClean="0"/>
              <a:t>2: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Inorganic pool</a:t>
            </a:r>
          </a:p>
          <a:p>
            <a:pPr>
              <a:buNone/>
            </a:pPr>
            <a:r>
              <a:rPr lang="en-US" sz="2800" dirty="0" smtClean="0"/>
              <a:t>700 </a:t>
            </a:r>
            <a:r>
              <a:rPr lang="en-US" sz="2800" dirty="0"/>
              <a:t>– </a:t>
            </a:r>
            <a:r>
              <a:rPr lang="en-US" sz="2800" dirty="0" smtClean="0"/>
              <a:t>300 </a:t>
            </a:r>
            <a:r>
              <a:rPr lang="en-US" sz="2800" dirty="0"/>
              <a:t>+ 200 = 6</a:t>
            </a:r>
            <a:r>
              <a:rPr lang="en-US" sz="2800" dirty="0" smtClean="0"/>
              <a:t>00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Organic pool</a:t>
            </a:r>
          </a:p>
          <a:p>
            <a:pPr>
              <a:buNone/>
            </a:pPr>
            <a:r>
              <a:rPr lang="en-US" sz="2800" dirty="0" smtClean="0"/>
              <a:t>500 </a:t>
            </a:r>
            <a:r>
              <a:rPr lang="en-US" sz="2800" dirty="0"/>
              <a:t>– 200 + </a:t>
            </a:r>
            <a:r>
              <a:rPr lang="en-US" sz="2800" dirty="0" smtClean="0"/>
              <a:t>300 </a:t>
            </a:r>
            <a:r>
              <a:rPr lang="en-US" sz="2800" dirty="0"/>
              <a:t>= 6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15" name="Freeform 14"/>
          <p:cNvSpPr/>
          <p:nvPr/>
        </p:nvSpPr>
        <p:spPr>
          <a:xfrm>
            <a:off x="4982206" y="291039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20544" y="568984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76292" y="2469445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1110" y="6066261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9320" y="4064000"/>
            <a:ext cx="148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6</a:t>
            </a:r>
            <a:r>
              <a:rPr lang="en-US" sz="4400" dirty="0" smtClean="0">
                <a:solidFill>
                  <a:srgbClr val="0000FF"/>
                </a:solidFill>
              </a:rPr>
              <a:t>00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8953" y="3732814"/>
            <a:ext cx="148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600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647" y="218477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483" y="6374285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4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Round 2: Trees are planted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012"/>
            <a:ext cx="8229600" cy="4807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flux of photosynthesis is more than the flux of respiration in the ecosystem.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is most of the carbon in this round: In the organic pool or the inorganic pool?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did the organic and inorganic pools change over 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the end of the year, did the ecosystem get bigger (more plants and animals)?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0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</a:t>
            </a:r>
            <a:r>
              <a:rPr lang="en-US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5" y="872803"/>
            <a:ext cx="8773374" cy="14801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Drought! It hasn’t rained for months and trees are dry and dying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So photosynthesis happens less and respiration happens more.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74332" y="2723445"/>
            <a:ext cx="5143343" cy="4023683"/>
            <a:chOff x="1538114" y="2210037"/>
            <a:chExt cx="5679562" cy="4537903"/>
          </a:xfrm>
        </p:grpSpPr>
        <p:pic>
          <p:nvPicPr>
            <p:cNvPr id="13" name="Picture 12" descr="Slide09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" t="16704" r="9721" b="14711"/>
            <a:stretch/>
          </p:blipFill>
          <p:spPr>
            <a:xfrm>
              <a:off x="1538114" y="3076222"/>
              <a:ext cx="5679562" cy="2906888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2949222" y="2707336"/>
              <a:ext cx="2991556" cy="495886"/>
            </a:xfrm>
            <a:custGeom>
              <a:avLst/>
              <a:gdLst>
                <a:gd name="connsiteX0" fmla="*/ 0 w 2991556"/>
                <a:gd name="connsiteY0" fmla="*/ 354775 h 495886"/>
                <a:gd name="connsiteX1" fmla="*/ 1622778 w 2991556"/>
                <a:gd name="connsiteY1" fmla="*/ 1997 h 495886"/>
                <a:gd name="connsiteX2" fmla="*/ 2991556 w 2991556"/>
                <a:gd name="connsiteY2" fmla="*/ 495886 h 49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6" h="495886">
                  <a:moveTo>
                    <a:pt x="0" y="354775"/>
                  </a:moveTo>
                  <a:cubicBezTo>
                    <a:pt x="562092" y="166626"/>
                    <a:pt x="1124185" y="-21522"/>
                    <a:pt x="1622778" y="1997"/>
                  </a:cubicBezTo>
                  <a:cubicBezTo>
                    <a:pt x="2121371" y="25515"/>
                    <a:pt x="2991556" y="495886"/>
                    <a:pt x="2991556" y="495886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91556" y="5842000"/>
              <a:ext cx="2991555" cy="452742"/>
            </a:xfrm>
            <a:custGeom>
              <a:avLst/>
              <a:gdLst>
                <a:gd name="connsiteX0" fmla="*/ 2991555 w 2991555"/>
                <a:gd name="connsiteY0" fmla="*/ 0 h 452742"/>
                <a:gd name="connsiteX1" fmla="*/ 1312333 w 2991555"/>
                <a:gd name="connsiteY1" fmla="*/ 451556 h 452742"/>
                <a:gd name="connsiteX2" fmla="*/ 0 w 2991555"/>
                <a:gd name="connsiteY2" fmla="*/ 141111 h 45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5" h="452742">
                  <a:moveTo>
                    <a:pt x="2991555" y="0"/>
                  </a:moveTo>
                  <a:cubicBezTo>
                    <a:pt x="2401240" y="214019"/>
                    <a:pt x="1810925" y="428038"/>
                    <a:pt x="1312333" y="451556"/>
                  </a:cubicBezTo>
                  <a:cubicBezTo>
                    <a:pt x="813740" y="475075"/>
                    <a:pt x="0" y="141111"/>
                    <a:pt x="0" y="141111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84393" y="221003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Photosynthesis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6777" y="6266520"/>
              <a:ext cx="3624012" cy="48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Cellular Respiration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607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Inorganic </a:t>
            </a:r>
            <a:r>
              <a:rPr lang="en-US" dirty="0" err="1" smtClean="0"/>
              <a:t>vs</a:t>
            </a:r>
            <a:r>
              <a:rPr lang="en-US" dirty="0" smtClean="0"/>
              <a:t> organic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8521"/>
            <a:ext cx="517108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Let’s simplify things…..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instead of having 5 carbon pools (atmosphere, producer, herbivore, carnivore, soil), let’s look at just 2 carbon pools: organic and inorganic.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7996" y="2265039"/>
            <a:ext cx="5016854" cy="32470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546143" y="1567991"/>
            <a:ext cx="1243849" cy="15680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04547" y="6392577"/>
            <a:ext cx="2806303" cy="4399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10850" y="1567991"/>
            <a:ext cx="0" cy="4824586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05226" y="1536631"/>
            <a:ext cx="0" cy="3308461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04547" y="4840693"/>
            <a:ext cx="1541596" cy="4399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04547" y="4840694"/>
            <a:ext cx="0" cy="1556282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8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</a:t>
            </a: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: Drought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5" y="1121675"/>
            <a:ext cx="8618152" cy="9103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Place 400 carbon atoms in the organic carbon pool.</a:t>
            </a:r>
          </a:p>
          <a:p>
            <a:pPr>
              <a:buNone/>
            </a:pPr>
            <a:r>
              <a:rPr lang="en-US" sz="2400" dirty="0" smtClean="0"/>
              <a:t>Place 800 carbon atoms in the atmosphere pool.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9514" y="2338145"/>
            <a:ext cx="3651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Every year 1</a:t>
            </a:r>
            <a:r>
              <a:rPr lang="en-US" sz="2400" dirty="0" smtClean="0"/>
              <a:t>00 </a:t>
            </a:r>
            <a:r>
              <a:rPr lang="en-US" sz="2400" dirty="0"/>
              <a:t>carbon atoms are photosynthesized.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Every </a:t>
            </a:r>
            <a:r>
              <a:rPr lang="en-US" sz="2400" dirty="0"/>
              <a:t>year 2</a:t>
            </a:r>
            <a:r>
              <a:rPr lang="en-US" sz="2400" dirty="0" smtClean="0"/>
              <a:t>00 </a:t>
            </a:r>
            <a:r>
              <a:rPr lang="en-US" sz="2400" dirty="0"/>
              <a:t>carbon atoms are respired. </a:t>
            </a:r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704324" y="2469445"/>
            <a:ext cx="5143343" cy="4023683"/>
            <a:chOff x="1538114" y="2210037"/>
            <a:chExt cx="5679562" cy="4537903"/>
          </a:xfrm>
        </p:grpSpPr>
        <p:pic>
          <p:nvPicPr>
            <p:cNvPr id="14" name="Picture 13" descr="Slide09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" t="16704" r="9721" b="14711"/>
            <a:stretch/>
          </p:blipFill>
          <p:spPr>
            <a:xfrm>
              <a:off x="1538114" y="3076222"/>
              <a:ext cx="5679562" cy="2906888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2949222" y="2707336"/>
              <a:ext cx="2991556" cy="495886"/>
            </a:xfrm>
            <a:custGeom>
              <a:avLst/>
              <a:gdLst>
                <a:gd name="connsiteX0" fmla="*/ 0 w 2991556"/>
                <a:gd name="connsiteY0" fmla="*/ 354775 h 495886"/>
                <a:gd name="connsiteX1" fmla="*/ 1622778 w 2991556"/>
                <a:gd name="connsiteY1" fmla="*/ 1997 h 495886"/>
                <a:gd name="connsiteX2" fmla="*/ 2991556 w 2991556"/>
                <a:gd name="connsiteY2" fmla="*/ 495886 h 49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6" h="495886">
                  <a:moveTo>
                    <a:pt x="0" y="354775"/>
                  </a:moveTo>
                  <a:cubicBezTo>
                    <a:pt x="562092" y="166626"/>
                    <a:pt x="1124185" y="-21522"/>
                    <a:pt x="1622778" y="1997"/>
                  </a:cubicBezTo>
                  <a:cubicBezTo>
                    <a:pt x="2121371" y="25515"/>
                    <a:pt x="2991556" y="495886"/>
                    <a:pt x="2991556" y="495886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91556" y="5842000"/>
              <a:ext cx="2991555" cy="452742"/>
            </a:xfrm>
            <a:custGeom>
              <a:avLst/>
              <a:gdLst>
                <a:gd name="connsiteX0" fmla="*/ 2991555 w 2991555"/>
                <a:gd name="connsiteY0" fmla="*/ 0 h 452742"/>
                <a:gd name="connsiteX1" fmla="*/ 1312333 w 2991555"/>
                <a:gd name="connsiteY1" fmla="*/ 451556 h 452742"/>
                <a:gd name="connsiteX2" fmla="*/ 0 w 2991555"/>
                <a:gd name="connsiteY2" fmla="*/ 141111 h 45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5" h="452742">
                  <a:moveTo>
                    <a:pt x="2991555" y="0"/>
                  </a:moveTo>
                  <a:cubicBezTo>
                    <a:pt x="2401240" y="214019"/>
                    <a:pt x="1810925" y="428038"/>
                    <a:pt x="1312333" y="451556"/>
                  </a:cubicBezTo>
                  <a:cubicBezTo>
                    <a:pt x="813740" y="475075"/>
                    <a:pt x="0" y="141111"/>
                    <a:pt x="0" y="141111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84393" y="221003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Photosynthesis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46777" y="6266520"/>
              <a:ext cx="3624012" cy="48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Cellular Respiration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21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3704324" y="3265420"/>
            <a:ext cx="5143343" cy="25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</a:t>
            </a: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: Drought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5" y="1121675"/>
            <a:ext cx="8618152" cy="9103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Predict how pool sizes will change after a few years</a:t>
            </a:r>
          </a:p>
        </p:txBody>
      </p:sp>
      <p:sp>
        <p:nvSpPr>
          <p:cNvPr id="15" name="Freeform 14"/>
          <p:cNvSpPr/>
          <p:nvPr/>
        </p:nvSpPr>
        <p:spPr>
          <a:xfrm>
            <a:off x="4982206" y="291039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20544" y="568984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76292" y="2469445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1110" y="6066261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9320" y="4064000"/>
            <a:ext cx="148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800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8953" y="3732814"/>
            <a:ext cx="148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4</a:t>
            </a:r>
            <a:r>
              <a:rPr lang="en-US" sz="3600" dirty="0" smtClean="0">
                <a:solidFill>
                  <a:srgbClr val="0000FF"/>
                </a:solidFill>
              </a:rPr>
              <a:t>00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647" y="218477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483" y="6374285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7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3704324" y="3265420"/>
            <a:ext cx="5143343" cy="25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</a:t>
            </a: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: Drought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6" y="1924957"/>
            <a:ext cx="3596846" cy="45681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End of year 1:</a:t>
            </a:r>
          </a:p>
          <a:p>
            <a:pPr>
              <a:buNone/>
            </a:pPr>
            <a:r>
              <a:rPr lang="en-US" sz="2800" dirty="0"/>
              <a:t>Inorganic pool</a:t>
            </a:r>
          </a:p>
          <a:p>
            <a:pPr>
              <a:buNone/>
            </a:pPr>
            <a:r>
              <a:rPr lang="en-US" sz="2800" dirty="0"/>
              <a:t>800 – 1</a:t>
            </a:r>
            <a:r>
              <a:rPr lang="en-US" sz="2800" dirty="0" smtClean="0"/>
              <a:t>00 </a:t>
            </a:r>
            <a:r>
              <a:rPr lang="en-US" sz="2800" dirty="0"/>
              <a:t>+ 200 = 9</a:t>
            </a:r>
            <a:r>
              <a:rPr lang="en-US" sz="2800" dirty="0" smtClean="0"/>
              <a:t>00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Organic pool</a:t>
            </a:r>
          </a:p>
          <a:p>
            <a:pPr>
              <a:buNone/>
            </a:pPr>
            <a:r>
              <a:rPr lang="en-US" sz="2800" dirty="0"/>
              <a:t>400 </a:t>
            </a:r>
            <a:r>
              <a:rPr lang="en-US" sz="2800" dirty="0" smtClean="0"/>
              <a:t>+ </a:t>
            </a:r>
            <a:r>
              <a:rPr lang="en-US" sz="2800" dirty="0" smtClean="0"/>
              <a:t>100 </a:t>
            </a:r>
            <a:r>
              <a:rPr lang="en-US" sz="2800" dirty="0"/>
              <a:t>– 200 = </a:t>
            </a:r>
            <a:r>
              <a:rPr lang="en-US" sz="2800" dirty="0"/>
              <a:t>3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15" name="Freeform 14"/>
          <p:cNvSpPr/>
          <p:nvPr/>
        </p:nvSpPr>
        <p:spPr>
          <a:xfrm>
            <a:off x="4982206" y="291039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20544" y="568984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76292" y="2469445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1110" y="6066261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9320" y="4064000"/>
            <a:ext cx="148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900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8953" y="3732814"/>
            <a:ext cx="148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3</a:t>
            </a:r>
            <a:r>
              <a:rPr lang="en-US" sz="3600" dirty="0" smtClean="0">
                <a:solidFill>
                  <a:srgbClr val="0000FF"/>
                </a:solidFill>
              </a:rPr>
              <a:t>00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647" y="218477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483" y="6374285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3704324" y="3265420"/>
            <a:ext cx="5143343" cy="25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</a:t>
            </a: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: Drought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6" y="1924957"/>
            <a:ext cx="3596846" cy="45681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End of year </a:t>
            </a:r>
            <a:r>
              <a:rPr lang="en-US" sz="2800" dirty="0" smtClean="0"/>
              <a:t>2: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Inorganic pool</a:t>
            </a:r>
          </a:p>
          <a:p>
            <a:pPr>
              <a:buNone/>
            </a:pPr>
            <a:r>
              <a:rPr lang="en-US" sz="2800" dirty="0" smtClean="0"/>
              <a:t>900 </a:t>
            </a:r>
            <a:r>
              <a:rPr lang="en-US" sz="2800" dirty="0"/>
              <a:t>– 1</a:t>
            </a:r>
            <a:r>
              <a:rPr lang="en-US" sz="2800" dirty="0" smtClean="0"/>
              <a:t>00 </a:t>
            </a:r>
            <a:r>
              <a:rPr lang="en-US" sz="2800" dirty="0"/>
              <a:t>+ 200 = </a:t>
            </a:r>
            <a:r>
              <a:rPr lang="en-US" sz="2800" dirty="0" smtClean="0"/>
              <a:t>1000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Organic pool</a:t>
            </a:r>
          </a:p>
          <a:p>
            <a:pPr>
              <a:buNone/>
            </a:pPr>
            <a:r>
              <a:rPr lang="en-US" sz="2800" dirty="0" smtClean="0"/>
              <a:t>300 </a:t>
            </a:r>
            <a:r>
              <a:rPr lang="en-US" sz="2800" dirty="0"/>
              <a:t>+ 100 – </a:t>
            </a:r>
            <a:r>
              <a:rPr lang="en-US" sz="2800" dirty="0"/>
              <a:t>200 </a:t>
            </a:r>
            <a:r>
              <a:rPr lang="en-US" sz="2800" dirty="0" smtClean="0"/>
              <a:t>= </a:t>
            </a:r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15" name="Freeform 14"/>
          <p:cNvSpPr/>
          <p:nvPr/>
        </p:nvSpPr>
        <p:spPr>
          <a:xfrm>
            <a:off x="4982206" y="291039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20544" y="568984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76292" y="2469445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1110" y="6066261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9320" y="4064000"/>
            <a:ext cx="148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1000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8953" y="3732814"/>
            <a:ext cx="148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2</a:t>
            </a:r>
            <a:r>
              <a:rPr lang="en-US" sz="3600" dirty="0" smtClean="0">
                <a:solidFill>
                  <a:srgbClr val="0000FF"/>
                </a:solidFill>
              </a:rPr>
              <a:t>00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647" y="218477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483" y="6374285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8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Round </a:t>
            </a: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: Drought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012"/>
            <a:ext cx="8229600" cy="4807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flux of respiration is more than the flux of photosynthesis in the ecosystem.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is most of the carbon in this round: In the organic pool or the inorganic pool?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did the organic and inorganic pools change over 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the end of the year, did the ecosystem get bigger (more plants and animals)?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8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Fluxes of carbon: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012"/>
            <a:ext cx="8229600" cy="4807480"/>
          </a:xfrm>
        </p:spPr>
        <p:txBody>
          <a:bodyPr>
            <a:normAutofit/>
          </a:bodyPr>
          <a:lstStyle/>
          <a:p>
            <a:r>
              <a:rPr lang="en-US" dirty="0" smtClean="0"/>
              <a:t>Change rates depending on what is happening in an ecosystem</a:t>
            </a:r>
          </a:p>
          <a:p>
            <a:r>
              <a:rPr lang="en-US" dirty="0" smtClean="0"/>
              <a:t>Influence the amount of carbon atoms in pools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1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Fluxes of carbon change during seasons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012"/>
            <a:ext cx="4438981" cy="4807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SUMMER:</a:t>
            </a:r>
          </a:p>
          <a:p>
            <a:r>
              <a:rPr lang="en-US" dirty="0" smtClean="0"/>
              <a:t>Plants are growing</a:t>
            </a:r>
          </a:p>
          <a:p>
            <a:r>
              <a:rPr lang="en-US" dirty="0" smtClean="0"/>
              <a:t>Lots of photosynthesis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2603"/>
            <a:ext cx="3657600" cy="2444496"/>
          </a:xfrm>
          <a:prstGeom prst="rect">
            <a:avLst/>
          </a:prstGeom>
        </p:spPr>
      </p:pic>
      <p:pic>
        <p:nvPicPr>
          <p:cNvPr id="19" name="Picture 18" descr="Slide1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4445214" y="3265420"/>
            <a:ext cx="4402453" cy="2181793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5425710" y="296660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40892" y="2487086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475498" y="5817545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6649" y="3756989"/>
            <a:ext cx="148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8</a:t>
            </a:r>
            <a:r>
              <a:rPr lang="en-US" sz="4400" dirty="0" smtClean="0">
                <a:solidFill>
                  <a:srgbClr val="0000FF"/>
                </a:solidFill>
              </a:rPr>
              <a:t>00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5133" y="3732025"/>
            <a:ext cx="148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400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2887" y="218477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300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1871" y="612556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150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495927" y="532372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39397" y="3719185"/>
            <a:ext cx="1481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550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397" y="3609468"/>
            <a:ext cx="148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700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6649" y="3840289"/>
            <a:ext cx="148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650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649" y="3942664"/>
            <a:ext cx="148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500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425710" y="2966602"/>
            <a:ext cx="2791933" cy="45293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762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7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29" grpId="1"/>
      <p:bldP spid="30" grpId="0"/>
      <p:bldP spid="31" grpId="0"/>
      <p:bldP spid="31" grpId="1"/>
      <p:bldP spid="32" grpId="0" animBg="1"/>
      <p:bldP spid="3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Fluxes of carbon change during seasons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012"/>
            <a:ext cx="4438981" cy="4807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WINTER:</a:t>
            </a:r>
          </a:p>
          <a:p>
            <a:r>
              <a:rPr lang="en-US" dirty="0" smtClean="0"/>
              <a:t>Plants stop growing</a:t>
            </a:r>
          </a:p>
          <a:p>
            <a:r>
              <a:rPr lang="en-US" dirty="0" smtClean="0"/>
              <a:t>Less photosynthesis</a:t>
            </a:r>
            <a:endParaRPr lang="en-US" dirty="0"/>
          </a:p>
        </p:txBody>
      </p:sp>
      <p:pic>
        <p:nvPicPr>
          <p:cNvPr id="19" name="Picture 18" descr="Slide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4445214" y="3265420"/>
            <a:ext cx="4402453" cy="2181793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5425710" y="296660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40892" y="2487086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475498" y="5817545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6649" y="3756989"/>
            <a:ext cx="148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8</a:t>
            </a:r>
            <a:r>
              <a:rPr lang="en-US" sz="4400" dirty="0" smtClean="0">
                <a:solidFill>
                  <a:srgbClr val="0000FF"/>
                </a:solidFill>
              </a:rPr>
              <a:t>00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5133" y="3732025"/>
            <a:ext cx="148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400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2887" y="218477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1871" y="612556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150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495927" y="532372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39397" y="3750240"/>
            <a:ext cx="1481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300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397" y="3702355"/>
            <a:ext cx="148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450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6649" y="3715429"/>
            <a:ext cx="148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900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649" y="3855565"/>
            <a:ext cx="148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750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3792848"/>
            <a:ext cx="3527474" cy="23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0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/>
      <p:bldP spid="25" grpId="0"/>
      <p:bldP spid="26" grpId="0"/>
      <p:bldP spid="27" grpId="1" animBg="1"/>
      <p:bldP spid="28" grpId="0"/>
      <p:bldP spid="29" grpId="0"/>
      <p:bldP spid="29" grpId="1"/>
      <p:bldP spid="30" grpId="0"/>
      <p:bldP spid="31" grpId="0"/>
      <p:bldP spid="3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94" y="60452"/>
            <a:ext cx="8229600" cy="101545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So carbon pools change size. Even throughout the seasons of one year!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6" y="1001378"/>
            <a:ext cx="2466596" cy="16485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989" y="1082778"/>
            <a:ext cx="2301821" cy="1534548"/>
          </a:xfrm>
          <a:prstGeom prst="rect">
            <a:avLst/>
          </a:prstGeom>
        </p:spPr>
      </p:pic>
      <p:pic>
        <p:nvPicPr>
          <p:cNvPr id="29" name="Picture 28" descr="Slide1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26551" y="3406296"/>
            <a:ext cx="4402453" cy="2181793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1007047" y="3107478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22229" y="2627962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56835" y="5958421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33" name="Freeform 32"/>
          <p:cNvSpPr/>
          <p:nvPr/>
        </p:nvSpPr>
        <p:spPr>
          <a:xfrm>
            <a:off x="1077264" y="5464602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Slide1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4445214" y="3395660"/>
            <a:ext cx="4402453" cy="2181793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5425710" y="309684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40892" y="2617326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475498" y="5947785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39" name="Freeform 38"/>
          <p:cNvSpPr/>
          <p:nvPr/>
        </p:nvSpPr>
        <p:spPr>
          <a:xfrm>
            <a:off x="5495927" y="545396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994447" y="3094238"/>
            <a:ext cx="2791933" cy="45293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762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84398" y="3809549"/>
            <a:ext cx="128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900</a:t>
            </a:r>
            <a:endParaRPr lang="en-US" sz="4800" dirty="0"/>
          </a:p>
        </p:txBody>
      </p:sp>
      <p:sp>
        <p:nvSpPr>
          <p:cNvPr id="41" name="TextBox 40"/>
          <p:cNvSpPr txBox="1"/>
          <p:nvPr/>
        </p:nvSpPr>
        <p:spPr>
          <a:xfrm>
            <a:off x="7243645" y="3774370"/>
            <a:ext cx="128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300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871536" y="3829090"/>
            <a:ext cx="12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550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434151" y="4026111"/>
            <a:ext cx="12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6</a:t>
            </a:r>
            <a:r>
              <a:rPr lang="en-US" sz="3600" dirty="0" smtClean="0"/>
              <a:t>50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299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Energy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73" y="1363913"/>
            <a:ext cx="5472845" cy="533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42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Inorganic </a:t>
            </a:r>
            <a:r>
              <a:rPr lang="en-US" dirty="0" err="1" smtClean="0"/>
              <a:t>vs</a:t>
            </a:r>
            <a:r>
              <a:rPr lang="en-US" dirty="0" smtClean="0"/>
              <a:t> organic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90" y="1951785"/>
            <a:ext cx="4016021" cy="232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</a:t>
            </a:r>
            <a:r>
              <a:rPr lang="en-US" sz="2800" b="1" dirty="0" smtClean="0"/>
              <a:t>norganic</a:t>
            </a:r>
            <a:r>
              <a:rPr lang="en-US" sz="2800" dirty="0" smtClean="0"/>
              <a:t> carbon that is in the atmosphere in the form of CO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 descr="Slide0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16704" r="9721" b="14711"/>
          <a:stretch/>
        </p:blipFill>
        <p:spPr>
          <a:xfrm>
            <a:off x="1538114" y="3951110"/>
            <a:ext cx="5679562" cy="2906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59111" y="193767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Organic</a:t>
            </a:r>
            <a:r>
              <a:rPr lang="en-US" sz="2800" dirty="0" smtClean="0"/>
              <a:t> </a:t>
            </a:r>
            <a:r>
              <a:rPr lang="en-US" sz="2800" dirty="0"/>
              <a:t>biomass that is stored in the producers, herbivores, carnivores, soil, and other living parts of the ecosystem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7886" y="1125250"/>
            <a:ext cx="47353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These two pools represent: </a:t>
            </a:r>
          </a:p>
        </p:txBody>
      </p:sp>
    </p:spTree>
    <p:extLst>
      <p:ext uri="{BB962C8B-B14F-4D97-AF65-F5344CB8AC3E}">
        <p14:creationId xmlns:p14="http://schemas.microsoft.com/office/powerpoint/2010/main" val="54643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Inorganic </a:t>
            </a:r>
            <a:r>
              <a:rPr lang="en-US" dirty="0" err="1" smtClean="0">
                <a:solidFill>
                  <a:srgbClr val="000000"/>
                </a:solidFill>
              </a:rPr>
              <a:t>vs</a:t>
            </a:r>
            <a:r>
              <a:rPr lang="en-US" dirty="0" smtClean="0">
                <a:solidFill>
                  <a:srgbClr val="000000"/>
                </a:solidFill>
              </a:rPr>
              <a:t> organic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39" y="1213469"/>
            <a:ext cx="8370362" cy="1227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You will track carbon atoms moving back and forth between the inorganic pool of carbon in the atmosphere, and the organic pool of carbon in the biomass. </a:t>
            </a:r>
          </a:p>
        </p:txBody>
      </p:sp>
      <p:pic>
        <p:nvPicPr>
          <p:cNvPr id="13" name="Picture 12" descr="Slide0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16704" r="9721" b="14711"/>
          <a:stretch/>
        </p:blipFill>
        <p:spPr>
          <a:xfrm>
            <a:off x="1538114" y="3076222"/>
            <a:ext cx="5679562" cy="290688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949222" y="2707336"/>
            <a:ext cx="2991556" cy="495886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91556" y="5842000"/>
            <a:ext cx="2991555" cy="452742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14888" y="225777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46777" y="626652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41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Fluxes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38" y="882879"/>
            <a:ext cx="8766606" cy="1417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amount of carbon that moves per unit of time is called a “flux”. We will examine </a:t>
            </a:r>
            <a:r>
              <a:rPr lang="en-US" sz="2400" dirty="0"/>
              <a:t>one year of time that </a:t>
            </a:r>
            <a:r>
              <a:rPr lang="en-US" sz="2400" dirty="0" smtClean="0"/>
              <a:t>passes. </a:t>
            </a:r>
          </a:p>
          <a:p>
            <a:pPr marL="0" indent="0">
              <a:buNone/>
            </a:pPr>
            <a:r>
              <a:rPr lang="en-US" sz="2400" dirty="0" smtClean="0"/>
              <a:t>So you will record the number of carbon atoms that move between pools per year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074332" y="2723445"/>
            <a:ext cx="5143343" cy="4023683"/>
            <a:chOff x="1538114" y="2210037"/>
            <a:chExt cx="5679562" cy="4537903"/>
          </a:xfrm>
        </p:grpSpPr>
        <p:pic>
          <p:nvPicPr>
            <p:cNvPr id="10" name="Picture 9" descr="Slide09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" t="16704" r="9721" b="14711"/>
            <a:stretch/>
          </p:blipFill>
          <p:spPr>
            <a:xfrm>
              <a:off x="1538114" y="3076222"/>
              <a:ext cx="5679562" cy="2906888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2949222" y="2707336"/>
              <a:ext cx="2991556" cy="495886"/>
            </a:xfrm>
            <a:custGeom>
              <a:avLst/>
              <a:gdLst>
                <a:gd name="connsiteX0" fmla="*/ 0 w 2991556"/>
                <a:gd name="connsiteY0" fmla="*/ 354775 h 495886"/>
                <a:gd name="connsiteX1" fmla="*/ 1622778 w 2991556"/>
                <a:gd name="connsiteY1" fmla="*/ 1997 h 495886"/>
                <a:gd name="connsiteX2" fmla="*/ 2991556 w 2991556"/>
                <a:gd name="connsiteY2" fmla="*/ 495886 h 49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6" h="495886">
                  <a:moveTo>
                    <a:pt x="0" y="354775"/>
                  </a:moveTo>
                  <a:cubicBezTo>
                    <a:pt x="562092" y="166626"/>
                    <a:pt x="1124185" y="-21522"/>
                    <a:pt x="1622778" y="1997"/>
                  </a:cubicBezTo>
                  <a:cubicBezTo>
                    <a:pt x="2121371" y="25515"/>
                    <a:pt x="2991556" y="495886"/>
                    <a:pt x="2991556" y="495886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991556" y="5842000"/>
              <a:ext cx="2991555" cy="452742"/>
            </a:xfrm>
            <a:custGeom>
              <a:avLst/>
              <a:gdLst>
                <a:gd name="connsiteX0" fmla="*/ 2991555 w 2991555"/>
                <a:gd name="connsiteY0" fmla="*/ 0 h 452742"/>
                <a:gd name="connsiteX1" fmla="*/ 1312333 w 2991555"/>
                <a:gd name="connsiteY1" fmla="*/ 451556 h 452742"/>
                <a:gd name="connsiteX2" fmla="*/ 0 w 2991555"/>
                <a:gd name="connsiteY2" fmla="*/ 141111 h 45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5" h="452742">
                  <a:moveTo>
                    <a:pt x="2991555" y="0"/>
                  </a:moveTo>
                  <a:cubicBezTo>
                    <a:pt x="2401240" y="214019"/>
                    <a:pt x="1810925" y="428038"/>
                    <a:pt x="1312333" y="451556"/>
                  </a:cubicBezTo>
                  <a:cubicBezTo>
                    <a:pt x="813740" y="475075"/>
                    <a:pt x="0" y="141111"/>
                    <a:pt x="0" y="141111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84393" y="221003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Photosynthesis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46777" y="6266520"/>
              <a:ext cx="3624012" cy="48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Cellular Respiration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53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38" y="1213468"/>
            <a:ext cx="8896807" cy="1665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If the organic pool has more carbon atoms, that means there are more living things in the ecosystem!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(More biomass and soil organic carbon exists, so more plants &amp; animals)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Carbon Pools Change Size Over Time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074332" y="2723445"/>
            <a:ext cx="5143343" cy="4023683"/>
            <a:chOff x="1538114" y="2210037"/>
            <a:chExt cx="5679562" cy="4537903"/>
          </a:xfrm>
        </p:grpSpPr>
        <p:pic>
          <p:nvPicPr>
            <p:cNvPr id="23" name="Picture 22" descr="Slide09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" t="16704" r="9721" b="14711"/>
            <a:stretch/>
          </p:blipFill>
          <p:spPr>
            <a:xfrm>
              <a:off x="1538114" y="3076222"/>
              <a:ext cx="5679562" cy="2906888"/>
            </a:xfrm>
            <a:prstGeom prst="rect">
              <a:avLst/>
            </a:prstGeom>
          </p:spPr>
        </p:pic>
        <p:sp>
          <p:nvSpPr>
            <p:cNvPr id="24" name="Freeform 23"/>
            <p:cNvSpPr/>
            <p:nvPr/>
          </p:nvSpPr>
          <p:spPr>
            <a:xfrm>
              <a:off x="2949222" y="2707336"/>
              <a:ext cx="2991556" cy="495886"/>
            </a:xfrm>
            <a:custGeom>
              <a:avLst/>
              <a:gdLst>
                <a:gd name="connsiteX0" fmla="*/ 0 w 2991556"/>
                <a:gd name="connsiteY0" fmla="*/ 354775 h 495886"/>
                <a:gd name="connsiteX1" fmla="*/ 1622778 w 2991556"/>
                <a:gd name="connsiteY1" fmla="*/ 1997 h 495886"/>
                <a:gd name="connsiteX2" fmla="*/ 2991556 w 2991556"/>
                <a:gd name="connsiteY2" fmla="*/ 495886 h 49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6" h="495886">
                  <a:moveTo>
                    <a:pt x="0" y="354775"/>
                  </a:moveTo>
                  <a:cubicBezTo>
                    <a:pt x="562092" y="166626"/>
                    <a:pt x="1124185" y="-21522"/>
                    <a:pt x="1622778" y="1997"/>
                  </a:cubicBezTo>
                  <a:cubicBezTo>
                    <a:pt x="2121371" y="25515"/>
                    <a:pt x="2991556" y="495886"/>
                    <a:pt x="2991556" y="495886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991556" y="5842000"/>
              <a:ext cx="2991555" cy="452742"/>
            </a:xfrm>
            <a:custGeom>
              <a:avLst/>
              <a:gdLst>
                <a:gd name="connsiteX0" fmla="*/ 2991555 w 2991555"/>
                <a:gd name="connsiteY0" fmla="*/ 0 h 452742"/>
                <a:gd name="connsiteX1" fmla="*/ 1312333 w 2991555"/>
                <a:gd name="connsiteY1" fmla="*/ 451556 h 452742"/>
                <a:gd name="connsiteX2" fmla="*/ 0 w 2991555"/>
                <a:gd name="connsiteY2" fmla="*/ 141111 h 45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5" h="452742">
                  <a:moveTo>
                    <a:pt x="2991555" y="0"/>
                  </a:moveTo>
                  <a:cubicBezTo>
                    <a:pt x="2401240" y="214019"/>
                    <a:pt x="1810925" y="428038"/>
                    <a:pt x="1312333" y="451556"/>
                  </a:cubicBezTo>
                  <a:cubicBezTo>
                    <a:pt x="813740" y="475075"/>
                    <a:pt x="0" y="141111"/>
                    <a:pt x="0" y="141111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84393" y="221003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Photosynthesis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46777" y="6266520"/>
              <a:ext cx="3624012" cy="48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Cellular Respiration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86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5" y="1243264"/>
            <a:ext cx="8773374" cy="1254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During this year, fluxes are balanced!	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So photosynthesis happens at the same rate as respiration.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74332" y="2723445"/>
            <a:ext cx="5143343" cy="4023683"/>
            <a:chOff x="1538114" y="2210037"/>
            <a:chExt cx="5679562" cy="4537903"/>
          </a:xfrm>
        </p:grpSpPr>
        <p:pic>
          <p:nvPicPr>
            <p:cNvPr id="13" name="Picture 12" descr="Slide09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" t="16704" r="9721" b="14711"/>
            <a:stretch/>
          </p:blipFill>
          <p:spPr>
            <a:xfrm>
              <a:off x="1538114" y="3076222"/>
              <a:ext cx="5679562" cy="2906888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2949222" y="2707336"/>
              <a:ext cx="2991556" cy="495886"/>
            </a:xfrm>
            <a:custGeom>
              <a:avLst/>
              <a:gdLst>
                <a:gd name="connsiteX0" fmla="*/ 0 w 2991556"/>
                <a:gd name="connsiteY0" fmla="*/ 354775 h 495886"/>
                <a:gd name="connsiteX1" fmla="*/ 1622778 w 2991556"/>
                <a:gd name="connsiteY1" fmla="*/ 1997 h 495886"/>
                <a:gd name="connsiteX2" fmla="*/ 2991556 w 2991556"/>
                <a:gd name="connsiteY2" fmla="*/ 495886 h 49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6" h="495886">
                  <a:moveTo>
                    <a:pt x="0" y="354775"/>
                  </a:moveTo>
                  <a:cubicBezTo>
                    <a:pt x="562092" y="166626"/>
                    <a:pt x="1124185" y="-21522"/>
                    <a:pt x="1622778" y="1997"/>
                  </a:cubicBezTo>
                  <a:cubicBezTo>
                    <a:pt x="2121371" y="25515"/>
                    <a:pt x="2991556" y="495886"/>
                    <a:pt x="2991556" y="495886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91556" y="5842000"/>
              <a:ext cx="2991555" cy="452742"/>
            </a:xfrm>
            <a:custGeom>
              <a:avLst/>
              <a:gdLst>
                <a:gd name="connsiteX0" fmla="*/ 2991555 w 2991555"/>
                <a:gd name="connsiteY0" fmla="*/ 0 h 452742"/>
                <a:gd name="connsiteX1" fmla="*/ 1312333 w 2991555"/>
                <a:gd name="connsiteY1" fmla="*/ 451556 h 452742"/>
                <a:gd name="connsiteX2" fmla="*/ 0 w 2991555"/>
                <a:gd name="connsiteY2" fmla="*/ 141111 h 45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5" h="452742">
                  <a:moveTo>
                    <a:pt x="2991555" y="0"/>
                  </a:moveTo>
                  <a:cubicBezTo>
                    <a:pt x="2401240" y="214019"/>
                    <a:pt x="1810925" y="428038"/>
                    <a:pt x="1312333" y="451556"/>
                  </a:cubicBezTo>
                  <a:cubicBezTo>
                    <a:pt x="813740" y="475075"/>
                    <a:pt x="0" y="141111"/>
                    <a:pt x="0" y="141111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84393" y="221003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Photosynthesis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6777" y="6266520"/>
              <a:ext cx="3624012" cy="48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Cellular Respiration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361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1: Fluxes are balanced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5" y="1121675"/>
            <a:ext cx="8618152" cy="9103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Place 400 carbon atoms in the organic carbon pool.</a:t>
            </a:r>
          </a:p>
          <a:p>
            <a:pPr>
              <a:buNone/>
            </a:pPr>
            <a:r>
              <a:rPr lang="en-US" sz="2400" dirty="0" smtClean="0"/>
              <a:t>Place 800 carbon atoms in the atmosphere pool.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9514" y="2338145"/>
            <a:ext cx="365104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Every year 200 carbon atoms are photosynthesized. </a:t>
            </a:r>
            <a:endParaRPr lang="en-US" sz="2400" dirty="0" smtClean="0"/>
          </a:p>
          <a:p>
            <a:pPr>
              <a:buNone/>
            </a:pPr>
            <a:r>
              <a:rPr lang="en-US" sz="2400" i="1" dirty="0" smtClean="0"/>
              <a:t>Plants </a:t>
            </a:r>
            <a:r>
              <a:rPr lang="en-US" sz="2400" i="1" dirty="0"/>
              <a:t>grew!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Every </a:t>
            </a:r>
            <a:r>
              <a:rPr lang="en-US" sz="2400" dirty="0"/>
              <a:t>year 200 carbon atoms are respired. </a:t>
            </a:r>
            <a:endParaRPr lang="en-US" sz="2400" dirty="0" smtClean="0"/>
          </a:p>
          <a:p>
            <a:pPr>
              <a:buNone/>
            </a:pPr>
            <a:r>
              <a:rPr lang="en-US" sz="2400" i="1" dirty="0" smtClean="0"/>
              <a:t>Plants </a:t>
            </a:r>
            <a:r>
              <a:rPr lang="en-US" sz="2400" i="1" dirty="0"/>
              <a:t>respire, are eaten by herbivores who then respire, plants die and respired by decomposers.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04324" y="2469445"/>
            <a:ext cx="5143343" cy="4023683"/>
            <a:chOff x="1538114" y="2210037"/>
            <a:chExt cx="5679562" cy="4537903"/>
          </a:xfrm>
        </p:grpSpPr>
        <p:pic>
          <p:nvPicPr>
            <p:cNvPr id="14" name="Picture 13" descr="Slide09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" t="16704" r="9721" b="14711"/>
            <a:stretch/>
          </p:blipFill>
          <p:spPr>
            <a:xfrm>
              <a:off x="1538114" y="3076222"/>
              <a:ext cx="5679562" cy="2906888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2949222" y="2707336"/>
              <a:ext cx="2991556" cy="495886"/>
            </a:xfrm>
            <a:custGeom>
              <a:avLst/>
              <a:gdLst>
                <a:gd name="connsiteX0" fmla="*/ 0 w 2991556"/>
                <a:gd name="connsiteY0" fmla="*/ 354775 h 495886"/>
                <a:gd name="connsiteX1" fmla="*/ 1622778 w 2991556"/>
                <a:gd name="connsiteY1" fmla="*/ 1997 h 495886"/>
                <a:gd name="connsiteX2" fmla="*/ 2991556 w 2991556"/>
                <a:gd name="connsiteY2" fmla="*/ 495886 h 49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6" h="495886">
                  <a:moveTo>
                    <a:pt x="0" y="354775"/>
                  </a:moveTo>
                  <a:cubicBezTo>
                    <a:pt x="562092" y="166626"/>
                    <a:pt x="1124185" y="-21522"/>
                    <a:pt x="1622778" y="1997"/>
                  </a:cubicBezTo>
                  <a:cubicBezTo>
                    <a:pt x="2121371" y="25515"/>
                    <a:pt x="2991556" y="495886"/>
                    <a:pt x="2991556" y="495886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91556" y="5842000"/>
              <a:ext cx="2991555" cy="452742"/>
            </a:xfrm>
            <a:custGeom>
              <a:avLst/>
              <a:gdLst>
                <a:gd name="connsiteX0" fmla="*/ 2991555 w 2991555"/>
                <a:gd name="connsiteY0" fmla="*/ 0 h 452742"/>
                <a:gd name="connsiteX1" fmla="*/ 1312333 w 2991555"/>
                <a:gd name="connsiteY1" fmla="*/ 451556 h 452742"/>
                <a:gd name="connsiteX2" fmla="*/ 0 w 2991555"/>
                <a:gd name="connsiteY2" fmla="*/ 141111 h 45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555" h="452742">
                  <a:moveTo>
                    <a:pt x="2991555" y="0"/>
                  </a:moveTo>
                  <a:cubicBezTo>
                    <a:pt x="2401240" y="214019"/>
                    <a:pt x="1810925" y="428038"/>
                    <a:pt x="1312333" y="451556"/>
                  </a:cubicBezTo>
                  <a:cubicBezTo>
                    <a:pt x="813740" y="475075"/>
                    <a:pt x="0" y="141111"/>
                    <a:pt x="0" y="141111"/>
                  </a:cubicBezTo>
                </a:path>
              </a:pathLst>
            </a:custGeom>
            <a:ln w="508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84393" y="2210037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Photosynthesis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46777" y="6266520"/>
              <a:ext cx="3624012" cy="48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Cellular Respiration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816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6071" r="9568" b="15499"/>
          <a:stretch/>
        </p:blipFill>
        <p:spPr>
          <a:xfrm>
            <a:off x="3704324" y="3265420"/>
            <a:ext cx="5143343" cy="25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Round 1: Fluxes are balanced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5" y="1121675"/>
            <a:ext cx="8618152" cy="9103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Predict how pool sizes will change after a few years</a:t>
            </a:r>
          </a:p>
        </p:txBody>
      </p:sp>
      <p:sp>
        <p:nvSpPr>
          <p:cNvPr id="15" name="Freeform 14"/>
          <p:cNvSpPr/>
          <p:nvPr/>
        </p:nvSpPr>
        <p:spPr>
          <a:xfrm>
            <a:off x="4982206" y="2910392"/>
            <a:ext cx="2709117" cy="439694"/>
          </a:xfrm>
          <a:custGeom>
            <a:avLst/>
            <a:gdLst>
              <a:gd name="connsiteX0" fmla="*/ 0 w 2991556"/>
              <a:gd name="connsiteY0" fmla="*/ 354775 h 495886"/>
              <a:gd name="connsiteX1" fmla="*/ 1622778 w 2991556"/>
              <a:gd name="connsiteY1" fmla="*/ 1997 h 495886"/>
              <a:gd name="connsiteX2" fmla="*/ 2991556 w 2991556"/>
              <a:gd name="connsiteY2" fmla="*/ 495886 h 49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6" h="495886">
                <a:moveTo>
                  <a:pt x="0" y="354775"/>
                </a:moveTo>
                <a:cubicBezTo>
                  <a:pt x="562092" y="166626"/>
                  <a:pt x="1124185" y="-21522"/>
                  <a:pt x="1622778" y="1997"/>
                </a:cubicBezTo>
                <a:cubicBezTo>
                  <a:pt x="2121371" y="25515"/>
                  <a:pt x="2991556" y="495886"/>
                  <a:pt x="2991556" y="495886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20544" y="5689846"/>
            <a:ext cx="2709116" cy="401439"/>
          </a:xfrm>
          <a:custGeom>
            <a:avLst/>
            <a:gdLst>
              <a:gd name="connsiteX0" fmla="*/ 2991555 w 2991555"/>
              <a:gd name="connsiteY0" fmla="*/ 0 h 452742"/>
              <a:gd name="connsiteX1" fmla="*/ 1312333 w 2991555"/>
              <a:gd name="connsiteY1" fmla="*/ 451556 h 452742"/>
              <a:gd name="connsiteX2" fmla="*/ 0 w 2991555"/>
              <a:gd name="connsiteY2" fmla="*/ 141111 h 4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555" h="452742">
                <a:moveTo>
                  <a:pt x="2991555" y="0"/>
                </a:moveTo>
                <a:cubicBezTo>
                  <a:pt x="2401240" y="214019"/>
                  <a:pt x="1810925" y="428038"/>
                  <a:pt x="1312333" y="451556"/>
                </a:cubicBezTo>
                <a:cubicBezTo>
                  <a:pt x="813740" y="475075"/>
                  <a:pt x="0" y="141111"/>
                  <a:pt x="0" y="141111"/>
                </a:cubicBezTo>
              </a:path>
            </a:pathLst>
          </a:custGeom>
          <a:ln w="508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76292" y="2469445"/>
            <a:ext cx="2415203" cy="40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Photosynthesis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1110" y="6066261"/>
            <a:ext cx="3281862" cy="42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Cellular Respiration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9320" y="4064000"/>
            <a:ext cx="148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800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8953" y="3732814"/>
            <a:ext cx="148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4</a:t>
            </a:r>
            <a:r>
              <a:rPr lang="en-US" sz="3600" dirty="0" smtClean="0">
                <a:solidFill>
                  <a:srgbClr val="0000FF"/>
                </a:solidFill>
              </a:rPr>
              <a:t>00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647" y="2184779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483" y="6374285"/>
            <a:ext cx="184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200 per year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1107</Words>
  <Application>Microsoft Macintosh PowerPoint</Application>
  <PresentationFormat>On-screen Show (4:3)</PresentationFormat>
  <Paragraphs>264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Ecosystems: Lesson 4, Activity 3</vt:lpstr>
      <vt:lpstr>Inorganic vs organic</vt:lpstr>
      <vt:lpstr>Inorganic vs organic</vt:lpstr>
      <vt:lpstr>Inorganic vs organic</vt:lpstr>
      <vt:lpstr>Fluxes</vt:lpstr>
      <vt:lpstr>Carbon Pools Change Size Over Time</vt:lpstr>
      <vt:lpstr>Round 1</vt:lpstr>
      <vt:lpstr>Round 1: Fluxes are balanced</vt:lpstr>
      <vt:lpstr>Round 1: Fluxes are balanced</vt:lpstr>
      <vt:lpstr>Round 1: Fluxes are balanced</vt:lpstr>
      <vt:lpstr>Round 1: Fluxes are balanced</vt:lpstr>
      <vt:lpstr>Round 1: Fluxes are balanced</vt:lpstr>
      <vt:lpstr>Round 2</vt:lpstr>
      <vt:lpstr>Round 2: Trees planted</vt:lpstr>
      <vt:lpstr>Round 2: Trees planted</vt:lpstr>
      <vt:lpstr>Round 2: Trees are planted</vt:lpstr>
      <vt:lpstr>Round 2: Trees are planted</vt:lpstr>
      <vt:lpstr>Round 2: Trees are planted</vt:lpstr>
      <vt:lpstr>Round 3</vt:lpstr>
      <vt:lpstr>Round 3: Drought</vt:lpstr>
      <vt:lpstr>Round 3: Drought</vt:lpstr>
      <vt:lpstr>Round 3: Drought</vt:lpstr>
      <vt:lpstr>Round 3: Drought</vt:lpstr>
      <vt:lpstr>Round 3: Drought</vt:lpstr>
      <vt:lpstr>Fluxes of carbon:</vt:lpstr>
      <vt:lpstr>Fluxes of carbon change during seasons</vt:lpstr>
      <vt:lpstr>Fluxes of carbon change during seasons</vt:lpstr>
      <vt:lpstr>So carbon pools change size. Even throughout the seasons of one year!</vt:lpstr>
      <vt:lpstr>Visualizing Energy</vt:lpstr>
    </vt:vector>
  </TitlesOfParts>
  <Company>Rainbow Bridge International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to follow up Carbon Game</dc:title>
  <dc:creator>Hannah Miller</dc:creator>
  <cp:lastModifiedBy>Jenny Dauer</cp:lastModifiedBy>
  <cp:revision>159</cp:revision>
  <dcterms:created xsi:type="dcterms:W3CDTF">2012-04-13T15:02:29Z</dcterms:created>
  <dcterms:modified xsi:type="dcterms:W3CDTF">2012-12-20T17:45:39Z</dcterms:modified>
</cp:coreProperties>
</file>